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34"/>
  </p:notesMasterIdLst>
  <p:sldIdLst>
    <p:sldId id="306" r:id="rId2"/>
    <p:sldId id="391" r:id="rId3"/>
    <p:sldId id="361" r:id="rId4"/>
    <p:sldId id="257" r:id="rId5"/>
    <p:sldId id="363" r:id="rId6"/>
    <p:sldId id="286" r:id="rId7"/>
    <p:sldId id="380" r:id="rId8"/>
    <p:sldId id="326" r:id="rId9"/>
    <p:sldId id="368" r:id="rId10"/>
    <p:sldId id="369" r:id="rId11"/>
    <p:sldId id="367" r:id="rId12"/>
    <p:sldId id="371" r:id="rId13"/>
    <p:sldId id="378" r:id="rId14"/>
    <p:sldId id="379" r:id="rId15"/>
    <p:sldId id="372" r:id="rId16"/>
    <p:sldId id="376" r:id="rId17"/>
    <p:sldId id="381" r:id="rId18"/>
    <p:sldId id="382" r:id="rId19"/>
    <p:sldId id="377" r:id="rId20"/>
    <p:sldId id="395" r:id="rId21"/>
    <p:sldId id="396" r:id="rId22"/>
    <p:sldId id="399" r:id="rId23"/>
    <p:sldId id="397" r:id="rId24"/>
    <p:sldId id="398" r:id="rId25"/>
    <p:sldId id="393" r:id="rId26"/>
    <p:sldId id="394" r:id="rId27"/>
    <p:sldId id="386" r:id="rId28"/>
    <p:sldId id="390" r:id="rId29"/>
    <p:sldId id="389" r:id="rId30"/>
    <p:sldId id="387" r:id="rId31"/>
    <p:sldId id="392" r:id="rId32"/>
    <p:sldId id="3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16"/>
    <p:restoredTop sz="94714"/>
  </p:normalViewPr>
  <p:slideViewPr>
    <p:cSldViewPr>
      <p:cViewPr>
        <p:scale>
          <a:sx n="103" d="100"/>
          <a:sy n="103" d="100"/>
        </p:scale>
        <p:origin x="752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31DF-F1EA-4362-AD1A-98DC660649F8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C4F2-95BD-4BCC-B5F3-F6EDE50EC1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6C4F2-95BD-4BCC-B5F3-F6EDE50EC13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6C4F2-95BD-4BCC-B5F3-F6EDE50EC1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E86B3D34-D47C-44BB-9CDB-0B425B4C373C}" type="datetimeFigureOut">
              <a:rPr lang="en-US" smtClean="0"/>
              <a:pPr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C5F8154-5299-43D5-96A5-2A846BE20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ait-MMAP-md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9567"/>
          <a:stretch>
            <a:fillRect/>
          </a:stretch>
        </p:blipFill>
        <p:spPr>
          <a:xfrm>
            <a:off x="457200" y="838200"/>
            <a:ext cx="8229600" cy="4709160"/>
          </a:xfrm>
        </p:spPr>
      </p:pic>
    </p:spTree>
    <p:extLst>
      <p:ext uri="{BB962C8B-B14F-4D97-AF65-F5344CB8AC3E}">
        <p14:creationId xmlns:p14="http://schemas.microsoft.com/office/powerpoint/2010/main" val="412299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67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56364"/>
            <a:ext cx="3733800" cy="2802472"/>
          </a:xfrm>
        </p:spPr>
      </p:pic>
      <p:pic>
        <p:nvPicPr>
          <p:cNvPr id="8" name="Content Placeholder 7" descr="IMG_0706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56364"/>
            <a:ext cx="3733800" cy="2802472"/>
          </a:xfrm>
        </p:spPr>
      </p:pic>
      <p:sp>
        <p:nvSpPr>
          <p:cNvPr id="2" name="TextBox 1"/>
          <p:cNvSpPr txBox="1"/>
          <p:nvPr/>
        </p:nvSpPr>
        <p:spPr>
          <a:xfrm>
            <a:off x="3110938" y="6019800"/>
            <a:ext cx="337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FRONT YARD, BACK YARD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5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6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458200" cy="5410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6096000"/>
            <a:ext cx="494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WE SLEEP IN THREE BEDROOMS.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54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610600" cy="508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57150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ONE OF TWO DINING AREAS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23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8867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5943600"/>
            <a:ext cx="656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COOKING IS DONE IN A SEPARATE SMALL BUILDING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20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6934200" cy="462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105400"/>
            <a:ext cx="318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OVER CHARCOAL FIRES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44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2296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8749" y="4800600"/>
            <a:ext cx="64801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6:30 A.M.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WE ARE READY TO WALK TO SCHOOL.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7724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705" y="4648200"/>
            <a:ext cx="6857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IT’S A TWO-MILE WALK TO AND FROM SCHOOL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Now we wait on our bus—Yes!!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114800"/>
          </a:xfrm>
          <a:scene3d>
            <a:camera prst="orthographicFront">
              <a:rot lat="0" lon="0" rev="107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School is the best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858000" cy="4114800"/>
          </a:xfrm>
        </p:spPr>
      </p:pic>
    </p:spTree>
    <p:extLst>
      <p:ext uri="{BB962C8B-B14F-4D97-AF65-F5344CB8AC3E}">
        <p14:creationId xmlns:p14="http://schemas.microsoft.com/office/powerpoint/2010/main" val="327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3608769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1295400"/>
            <a:ext cx="320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BETANY, </a:t>
            </a:r>
            <a:r>
              <a:rPr lang="en-US" sz="3200" dirty="0" smtClean="0"/>
              <a:t>OUR HEADMASTER,</a:t>
            </a:r>
          </a:p>
          <a:p>
            <a:r>
              <a:rPr lang="en-US" sz="3200" dirty="0" smtClean="0"/>
              <a:t>AND HIS WIFE LIVE IN A SMALL HOME NEXT TO THE ENTRANCE GATE.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77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Marie’s House of grace, 1994  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5105400" cy="3581400"/>
          </a:xfrm>
        </p:spPr>
      </p:pic>
      <p:sp>
        <p:nvSpPr>
          <p:cNvPr id="5" name="TextBox 4"/>
          <p:cNvSpPr txBox="1"/>
          <p:nvPr/>
        </p:nvSpPr>
        <p:spPr>
          <a:xfrm>
            <a:off x="1600200" y="51054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</a:t>
            </a:r>
            <a:r>
              <a:rPr lang="en-US" sz="2000" dirty="0" smtClean="0"/>
              <a:t>Marie Major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88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096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THE NEED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071264"/>
            <a:ext cx="739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Young</a:t>
            </a:r>
            <a:r>
              <a:rPr lang="en-US" dirty="0" smtClean="0"/>
              <a:t> </a:t>
            </a:r>
            <a:r>
              <a:rPr lang="en-US" dirty="0"/>
              <a:t>Haitian girls are frequently deserted by their families (often single mothers) for lack of resources.</a:t>
            </a:r>
            <a:r>
              <a:rPr lang="en-US" baseline="30000" dirty="0"/>
              <a:t>1,2,3,4</a:t>
            </a:r>
            <a:endParaRPr lang="en-US" b="1" dirty="0"/>
          </a:p>
          <a:p>
            <a:r>
              <a:rPr lang="en-US" dirty="0"/>
              <a:t> </a:t>
            </a:r>
            <a:endParaRPr lang="en-US" b="1" dirty="0"/>
          </a:p>
          <a:p>
            <a:r>
              <a:rPr lang="en-US" dirty="0" smtClean="0"/>
              <a:t>Chez </a:t>
            </a:r>
            <a:r>
              <a:rPr lang="en-US" dirty="0"/>
              <a:t>Moi </a:t>
            </a:r>
            <a:r>
              <a:rPr lang="en-US" dirty="0" smtClean="0"/>
              <a:t>orphanage </a:t>
            </a:r>
            <a:r>
              <a:rPr lang="en-US" dirty="0"/>
              <a:t>is severely overcrowded.  A </a:t>
            </a:r>
            <a:r>
              <a:rPr lang="en-US" dirty="0" smtClean="0"/>
              <a:t> 2,700-square-foot </a:t>
            </a:r>
            <a:r>
              <a:rPr lang="en-US" dirty="0"/>
              <a:t>house serves as home to 27 girls (age 5 to 17 years) and three full-time caregivers</a:t>
            </a:r>
            <a:r>
              <a:rPr lang="en-US" dirty="0" smtClean="0"/>
              <a:t>. </a:t>
            </a:r>
            <a:r>
              <a:rPr lang="en-US" dirty="0"/>
              <a:t> </a:t>
            </a:r>
            <a:r>
              <a:rPr lang="en-US" dirty="0" smtClean="0"/>
              <a:t>More space is desperately needed.</a:t>
            </a:r>
          </a:p>
          <a:p>
            <a:endParaRPr lang="en-US" dirty="0" smtClean="0"/>
          </a:p>
          <a:p>
            <a:r>
              <a:rPr lang="en-US" b="1" dirty="0" smtClean="0"/>
              <a:t>___________________________________________________________________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32004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 smtClean="0"/>
              <a:t>    </a:t>
            </a:r>
          </a:p>
          <a:p>
            <a:pPr lvl="0"/>
            <a:r>
              <a:rPr lang="en-US" sz="1200" dirty="0" smtClean="0"/>
              <a:t>1.      </a:t>
            </a:r>
            <a:r>
              <a:rPr lang="en-US" dirty="0" smtClean="0"/>
              <a:t> </a:t>
            </a:r>
            <a:r>
              <a:rPr lang="en-US" sz="1200" dirty="0" err="1" smtClean="0"/>
              <a:t>Abandonedchildrensfund.org</a:t>
            </a:r>
            <a:r>
              <a:rPr lang="en-US" sz="1200" dirty="0"/>
              <a:t>, Haiti, 2016</a:t>
            </a:r>
            <a:endParaRPr lang="en-US" sz="1200" b="1" dirty="0"/>
          </a:p>
          <a:p>
            <a:pPr lvl="0"/>
            <a:r>
              <a:rPr lang="en-US" sz="1200" dirty="0" smtClean="0"/>
              <a:t>2.        Save </a:t>
            </a:r>
            <a:r>
              <a:rPr lang="en-US" sz="1200" dirty="0"/>
              <a:t>the Children’s 2015, State of the World Mothers Report</a:t>
            </a:r>
            <a:endParaRPr lang="en-US" sz="1200" b="1" dirty="0"/>
          </a:p>
          <a:p>
            <a:pPr lvl="0"/>
            <a:r>
              <a:rPr lang="en-US" sz="1200" dirty="0" smtClean="0"/>
              <a:t>3.        </a:t>
            </a:r>
            <a:r>
              <a:rPr lang="en-US" sz="1200" dirty="0" err="1" smtClean="0"/>
              <a:t>Americares.org</a:t>
            </a:r>
            <a:r>
              <a:rPr lang="en-US" sz="1200" dirty="0"/>
              <a:t>, A Report in Cooperation with the Haitian Health Foundation, 01/27/2014</a:t>
            </a:r>
            <a:endParaRPr lang="en-US" sz="1200" b="1" dirty="0"/>
          </a:p>
          <a:p>
            <a:pPr lvl="0"/>
            <a:r>
              <a:rPr lang="en-US" sz="1200" dirty="0" smtClean="0"/>
              <a:t>4.        </a:t>
            </a:r>
            <a:r>
              <a:rPr lang="en-US" sz="1200" dirty="0" err="1" smtClean="0"/>
              <a:t>Thehuffingtonpost.com</a:t>
            </a:r>
            <a:r>
              <a:rPr lang="en-US" sz="1200" dirty="0"/>
              <a:t>, How are Haiti and Bulgaria the Same?,  02/05/2013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43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                    </a:t>
            </a:r>
            <a:r>
              <a:rPr 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WHAT DOES GRACE MISSIONS, INC DO??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674132"/>
            <a:ext cx="7620000" cy="563231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b="1" u="sng" smtClean="0"/>
          </a:p>
          <a:p>
            <a:r>
              <a:rPr lang="en-US" b="1" u="sng" smtClean="0"/>
              <a:t>Our Focused Mission</a:t>
            </a:r>
            <a:endParaRPr lang="en-US" smtClean="0"/>
          </a:p>
          <a:p>
            <a:r>
              <a:rPr lang="en-US" smtClean="0"/>
              <a:t>Provide a loving home, clothing, food, medical care and educational access to orphaned or abandoned girls in Haiti.</a:t>
            </a:r>
          </a:p>
          <a:p>
            <a:endParaRPr lang="en-US"/>
          </a:p>
          <a:p>
            <a:r>
              <a:rPr lang="en-US" smtClean="0"/>
              <a:t>	Primary School</a:t>
            </a:r>
          </a:p>
          <a:p>
            <a:r>
              <a:rPr lang="en-US"/>
              <a:t>	</a:t>
            </a:r>
            <a:r>
              <a:rPr lang="en-US" smtClean="0"/>
              <a:t>Secondary School</a:t>
            </a:r>
          </a:p>
          <a:p>
            <a:r>
              <a:rPr lang="en-US"/>
              <a:t>	</a:t>
            </a:r>
            <a:r>
              <a:rPr lang="en-US" smtClean="0"/>
              <a:t>Technical School / College (Some of the best trained minds in Haiti.  All will be</a:t>
            </a:r>
          </a:p>
          <a:p>
            <a:r>
              <a:rPr lang="en-US"/>
              <a:t>	</a:t>
            </a:r>
            <a:r>
              <a:rPr lang="en-US" smtClean="0"/>
              <a:t>	prepared to lead Haiti out of the depths of illiteracy, poverty and 			despair.</a:t>
            </a:r>
          </a:p>
          <a:p>
            <a:r>
              <a:rPr lang="en-US"/>
              <a:t>	</a:t>
            </a:r>
            <a:r>
              <a:rPr lang="en-US" smtClean="0"/>
              <a:t>	</a:t>
            </a:r>
          </a:p>
          <a:p>
            <a:endParaRPr lang="en-US" b="1" u="sng" smtClean="0"/>
          </a:p>
          <a:p>
            <a:r>
              <a:rPr lang="en-US" b="1" u="sng" smtClean="0"/>
              <a:t>Our Future</a:t>
            </a:r>
          </a:p>
          <a:p>
            <a:r>
              <a:rPr lang="en-US" smtClean="0"/>
              <a:t>Alleviate Severe Overcrowding</a:t>
            </a:r>
          </a:p>
          <a:p>
            <a:r>
              <a:rPr lang="en-US" smtClean="0"/>
              <a:t>Increase the Number of Girls to 50</a:t>
            </a:r>
          </a:p>
          <a:p>
            <a:r>
              <a:rPr lang="en-US" smtClean="0"/>
              <a:t>Community-Based Vocational Education</a:t>
            </a:r>
          </a:p>
          <a:p>
            <a:r>
              <a:rPr lang="en-US" smtClean="0"/>
              <a:t>Medical Clinic</a:t>
            </a:r>
          </a:p>
          <a:p>
            <a:r>
              <a:rPr lang="en-US" smtClean="0"/>
              <a:t>Small Business Loans to Women</a:t>
            </a:r>
          </a:p>
          <a:p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11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295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OUR IMMEDIATE GOAL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438400"/>
            <a:ext cx="7772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mtClean="0"/>
          </a:p>
          <a:p>
            <a:endParaRPr lang="en-US"/>
          </a:p>
          <a:p>
            <a:pPr algn="ctr"/>
            <a:r>
              <a:rPr lang="en-US" sz="2000" smtClean="0"/>
              <a:t>Complete Phase I construction of a 2,250-square-foot ground floor structure and a second-floor shell by November, 2017.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724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457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CONSTRUCTION PLAN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143000"/>
            <a:ext cx="7543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u="sng" smtClean="0"/>
          </a:p>
          <a:p>
            <a:endParaRPr lang="en-US" b="1" u="sng"/>
          </a:p>
          <a:p>
            <a:endParaRPr lang="en-US" b="1" u="sng" smtClean="0"/>
          </a:p>
          <a:p>
            <a:r>
              <a:rPr lang="en-US" sz="2000" b="1" u="sng" smtClean="0"/>
              <a:t>Phase </a:t>
            </a:r>
            <a:r>
              <a:rPr lang="en-US" sz="2000" b="1" u="sng"/>
              <a:t>I Objective (the current proposal</a:t>
            </a:r>
            <a:r>
              <a:rPr lang="en-US" sz="2000" b="1" u="sng" smtClean="0"/>
              <a:t>)</a:t>
            </a:r>
          </a:p>
          <a:p>
            <a:endParaRPr lang="en-US" sz="2000" b="1"/>
          </a:p>
          <a:p>
            <a:pPr marL="285750" lvl="0" indent="-285750">
              <a:buFont typeface="Arial" charset="0"/>
              <a:buChar char="•"/>
            </a:pPr>
            <a:r>
              <a:rPr lang="en-US" sz="2000"/>
              <a:t>To nearly double the space for housing girls and caregivers on the existing property.</a:t>
            </a:r>
            <a:endParaRPr lang="en-US" sz="2000" b="1"/>
          </a:p>
          <a:p>
            <a:r>
              <a:rPr lang="en-US" sz="2000"/>
              <a:t> </a:t>
            </a:r>
            <a:endParaRPr lang="en-US" sz="2000" b="1"/>
          </a:p>
          <a:p>
            <a:pPr marL="285750" lvl="0" indent="-285750">
              <a:buFont typeface="Arial" charset="0"/>
              <a:buChar char="•"/>
            </a:pPr>
            <a:r>
              <a:rPr lang="en-US" sz="2000"/>
              <a:t>To allow separation of the girls by age and level of responsibility.</a:t>
            </a:r>
            <a:endParaRPr lang="en-US" sz="2000" b="1"/>
          </a:p>
          <a:p>
            <a:r>
              <a:rPr lang="en-US" sz="2000"/>
              <a:t> </a:t>
            </a:r>
            <a:endParaRPr lang="en-US" sz="2000" b="1"/>
          </a:p>
          <a:p>
            <a:pPr marL="285750" lvl="0" indent="-285750">
              <a:buFont typeface="Arial" charset="0"/>
              <a:buChar char="•"/>
            </a:pPr>
            <a:r>
              <a:rPr lang="en-US" sz="2000"/>
              <a:t>To accommodate Phase II orphanage expansion.</a:t>
            </a:r>
            <a:endParaRPr lang="en-US" sz="2000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29540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Phase II Objective (a future proposal</a:t>
            </a:r>
            <a:r>
              <a:rPr lang="en-US" sz="2000" b="1" u="sng" dirty="0" smtClean="0"/>
              <a:t>)</a:t>
            </a:r>
          </a:p>
          <a:p>
            <a:endParaRPr lang="en-US" sz="2000" b="1" dirty="0"/>
          </a:p>
          <a:p>
            <a:pPr marL="285750" lvl="0" indent="-285750">
              <a:buFont typeface="Arial" charset="0"/>
              <a:buChar char="•"/>
            </a:pPr>
            <a:r>
              <a:rPr lang="en-US" sz="2000" dirty="0"/>
              <a:t>To complete the interior of the second-floor shell and construct a smaller first-floor addition to increase capacity to approximately 50 girls </a:t>
            </a:r>
            <a:endParaRPr lang="en-US" sz="2000" b="1" dirty="0"/>
          </a:p>
          <a:p>
            <a:r>
              <a:rPr lang="en-US" sz="2000" dirty="0"/>
              <a:t> </a:t>
            </a:r>
            <a:endParaRPr lang="en-US" sz="2000" b="1" dirty="0"/>
          </a:p>
          <a:p>
            <a:pPr marL="285750" lvl="0" indent="-285750">
              <a:buFont typeface="Arial" charset="0"/>
              <a:buChar char="•"/>
            </a:pPr>
            <a:r>
              <a:rPr lang="en-US" sz="2000" dirty="0"/>
              <a:t>To renovate </a:t>
            </a:r>
            <a:r>
              <a:rPr lang="en-US" sz="2000" dirty="0" smtClean="0"/>
              <a:t>the current </a:t>
            </a:r>
            <a:r>
              <a:rPr lang="en-US" sz="2000" dirty="0"/>
              <a:t>orphanage building into apartments for elderly women with the objectives of providing (1) additional income to the orphanage and (2) a service to the greater community.</a:t>
            </a:r>
            <a:endParaRPr lang="en-US" sz="20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03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286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                   </a:t>
            </a:r>
            <a:r>
              <a:rPr lang="en-US" sz="24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OPERATIONAL SUSTAINABILITY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15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 Monthly Income					</a:t>
            </a:r>
            <a:r>
              <a:rPr lang="en-US" sz="1400" dirty="0" smtClean="0"/>
              <a:t>                                   $ 4,800</a:t>
            </a:r>
            <a:r>
              <a:rPr lang="en-US" sz="1400" dirty="0"/>
              <a:t>			</a:t>
            </a:r>
            <a:endParaRPr lang="en-US" sz="1400" b="1" dirty="0"/>
          </a:p>
          <a:p>
            <a:r>
              <a:rPr lang="en-US" sz="1400" u="sng" dirty="0"/>
              <a:t>Monthly Operating Expenses</a:t>
            </a:r>
            <a:endParaRPr lang="en-US" sz="1400" b="1" dirty="0"/>
          </a:p>
          <a:p>
            <a:r>
              <a:rPr lang="en-US" sz="1400" dirty="0"/>
              <a:t>Staff Cost</a:t>
            </a:r>
            <a:endParaRPr lang="en-US" sz="1400" b="1" dirty="0"/>
          </a:p>
          <a:p>
            <a:r>
              <a:rPr lang="en-US" sz="1400" dirty="0" smtClean="0"/>
              <a:t>	Executive </a:t>
            </a:r>
            <a:r>
              <a:rPr lang="en-US" sz="1400" dirty="0"/>
              <a:t>Director and member of Grace Missions, Inc.</a:t>
            </a:r>
            <a:endParaRPr lang="en-US" sz="1400" b="1" dirty="0"/>
          </a:p>
          <a:p>
            <a:r>
              <a:rPr lang="en-US" sz="1400" dirty="0" smtClean="0"/>
              <a:t>	Board</a:t>
            </a:r>
            <a:r>
              <a:rPr lang="en-US" sz="1400" dirty="0"/>
              <a:t>.  U.S. Citizen with deep roots in Haiti.  Her </a:t>
            </a:r>
            <a:endParaRPr lang="en-US" sz="1400" b="1" dirty="0"/>
          </a:p>
          <a:p>
            <a:r>
              <a:rPr lang="en-US" sz="1400" dirty="0" smtClean="0"/>
              <a:t>	Mother </a:t>
            </a:r>
            <a:r>
              <a:rPr lang="en-US" sz="1400" dirty="0"/>
              <a:t>founded the orphanage (Ms. Delette Matheus)		   </a:t>
            </a:r>
            <a:r>
              <a:rPr lang="en-US" sz="1400" dirty="0" smtClean="0"/>
              <a:t>                                      300            </a:t>
            </a:r>
            <a:endParaRPr lang="en-US" sz="1400" b="1" dirty="0"/>
          </a:p>
          <a:p>
            <a:r>
              <a:rPr lang="en-US" sz="1400" dirty="0"/>
              <a:t>	</a:t>
            </a:r>
            <a:r>
              <a:rPr lang="en-US" sz="1400" dirty="0" smtClean="0"/>
              <a:t>2</a:t>
            </a:r>
            <a:r>
              <a:rPr lang="en-US" sz="1400" dirty="0"/>
              <a:t>	Child Care/Housekeeping/Cooking @ 97	 </a:t>
            </a:r>
            <a:r>
              <a:rPr lang="en-US" sz="1400" dirty="0" smtClean="0"/>
              <a:t>                                                               194  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r>
              <a:rPr lang="en-US" sz="1400" dirty="0"/>
              <a:t>	Nurse		</a:t>
            </a:r>
            <a:r>
              <a:rPr lang="en-US" sz="1400" dirty="0" smtClean="0"/>
              <a:t>			                     50</a:t>
            </a:r>
            <a:endParaRPr lang="en-US" sz="1400" dirty="0"/>
          </a:p>
          <a:p>
            <a:r>
              <a:rPr lang="en-US" sz="1400" dirty="0"/>
              <a:t>	</a:t>
            </a:r>
            <a:r>
              <a:rPr lang="en-US" sz="1400" dirty="0" smtClean="0"/>
              <a:t>1</a:t>
            </a:r>
            <a:r>
              <a:rPr lang="en-US" sz="1400" dirty="0"/>
              <a:t>	Social Worker				</a:t>
            </a:r>
            <a:r>
              <a:rPr lang="en-US" sz="1400" dirty="0" smtClean="0"/>
              <a:t>                                          200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r>
              <a:rPr lang="en-US" sz="1400" dirty="0"/>
              <a:t>	Driver (on-call)				</a:t>
            </a:r>
            <a:r>
              <a:rPr lang="en-US" sz="1400" dirty="0" smtClean="0"/>
              <a:t>                     35                </a:t>
            </a:r>
            <a:r>
              <a:rPr lang="en-US" sz="1400" dirty="0"/>
              <a:t>		       </a:t>
            </a:r>
            <a:endParaRPr lang="en-US" sz="1400" b="1" dirty="0"/>
          </a:p>
          <a:p>
            <a:r>
              <a:rPr lang="en-US" sz="1400" dirty="0" smtClean="0"/>
              <a:t>Mortgage</a:t>
            </a:r>
            <a:r>
              <a:rPr lang="en-US" sz="1400" dirty="0"/>
              <a:t>							</a:t>
            </a:r>
            <a:r>
              <a:rPr lang="en-US" sz="1400" dirty="0" smtClean="0"/>
              <a:t>                   895</a:t>
            </a:r>
          </a:p>
          <a:p>
            <a:r>
              <a:rPr lang="en-US" sz="1400" dirty="0" smtClean="0"/>
              <a:t>Utilities</a:t>
            </a:r>
            <a:r>
              <a:rPr lang="en-US" sz="1400" dirty="0"/>
              <a:t>							</a:t>
            </a:r>
            <a:r>
              <a:rPr lang="en-US" sz="1400" dirty="0" smtClean="0"/>
              <a:t>                   115            Food/Clothing</a:t>
            </a:r>
            <a:r>
              <a:rPr lang="en-US" sz="1400" dirty="0"/>
              <a:t>							</a:t>
            </a:r>
            <a:r>
              <a:rPr lang="en-US" sz="1400" dirty="0" smtClean="0"/>
              <a:t>                 1,300</a:t>
            </a:r>
          </a:p>
          <a:p>
            <a:r>
              <a:rPr lang="en-US" sz="1400" dirty="0" smtClean="0"/>
              <a:t>Transportation</a:t>
            </a:r>
            <a:r>
              <a:rPr lang="en-US" sz="1400" dirty="0"/>
              <a:t>						</a:t>
            </a:r>
            <a:r>
              <a:rPr lang="en-US" sz="1400" dirty="0" smtClean="0"/>
              <a:t>                     80</a:t>
            </a:r>
          </a:p>
          <a:p>
            <a:r>
              <a:rPr lang="en-US" sz="1400" dirty="0" smtClean="0"/>
              <a:t>Medical</a:t>
            </a:r>
            <a:r>
              <a:rPr lang="en-US" sz="1400" dirty="0"/>
              <a:t>							</a:t>
            </a:r>
            <a:r>
              <a:rPr lang="en-US" sz="1400" dirty="0" smtClean="0"/>
              <a:t>                     60</a:t>
            </a:r>
            <a:r>
              <a:rPr lang="en-US" sz="1400" dirty="0"/>
              <a:t>		       </a:t>
            </a:r>
            <a:endParaRPr lang="en-US" sz="1400" b="1" dirty="0"/>
          </a:p>
          <a:p>
            <a:r>
              <a:rPr lang="en-US" sz="1400" dirty="0"/>
              <a:t>Education</a:t>
            </a:r>
            <a:endParaRPr lang="en-US" sz="1400" b="1" dirty="0"/>
          </a:p>
          <a:p>
            <a:r>
              <a:rPr lang="en-US" sz="1400" dirty="0"/>
              <a:t>	English lessons/tutoring					</a:t>
            </a:r>
            <a:r>
              <a:rPr lang="en-US" sz="1400" dirty="0" smtClean="0"/>
              <a:t>                    200</a:t>
            </a:r>
            <a:r>
              <a:rPr lang="en-US" sz="1400" dirty="0"/>
              <a:t>	     </a:t>
            </a:r>
            <a:endParaRPr lang="en-US" sz="1400" b="1" dirty="0"/>
          </a:p>
          <a:p>
            <a:r>
              <a:rPr lang="en-US" sz="1400" u="sng" dirty="0"/>
              <a:t>	Theophile School (Paid quarterly), Monthly Average			     </a:t>
            </a:r>
            <a:r>
              <a:rPr lang="en-US" sz="1400" u="sng" dirty="0" smtClean="0"/>
              <a:t>               450</a:t>
            </a:r>
            <a:endParaRPr lang="en-US" sz="1400" b="1" dirty="0"/>
          </a:p>
          <a:p>
            <a:r>
              <a:rPr lang="en-US" sz="1400" dirty="0"/>
              <a:t>											 </a:t>
            </a:r>
            <a:r>
              <a:rPr lang="en-US" sz="1400" dirty="0" smtClean="0"/>
              <a:t>                                                                                                         </a:t>
            </a:r>
            <a:r>
              <a:rPr lang="en-US" sz="1400" dirty="0"/>
              <a:t>3,879 </a:t>
            </a:r>
          </a:p>
        </p:txBody>
      </p:sp>
    </p:spTree>
    <p:extLst>
      <p:ext uri="{BB962C8B-B14F-4D97-AF65-F5344CB8AC3E}">
        <p14:creationId xmlns:p14="http://schemas.microsoft.com/office/powerpoint/2010/main" val="10853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52400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                              </a:t>
            </a:r>
            <a:r>
              <a:rPr 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INCOME SOURCES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33400"/>
            <a:ext cx="6629400" cy="526297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Awaken </a:t>
            </a:r>
            <a:r>
              <a:rPr lang="en-US" sz="1400" dirty="0"/>
              <a:t>Church, Lake Wales, FL</a:t>
            </a:r>
            <a:endParaRPr lang="en-US" sz="1400" b="1" dirty="0"/>
          </a:p>
          <a:p>
            <a:r>
              <a:rPr lang="en-US" sz="1400" dirty="0"/>
              <a:t>Calvary Chapel Sawgrass, Davie, FL</a:t>
            </a:r>
            <a:endParaRPr lang="en-US" sz="1400" b="1" dirty="0"/>
          </a:p>
          <a:p>
            <a:r>
              <a:rPr lang="en-US" sz="1400" dirty="0"/>
              <a:t>Faith Lutheran Church and their Mission Endowment Trust Fund, Lexington, KY</a:t>
            </a:r>
            <a:endParaRPr lang="en-US" sz="1400" b="1" dirty="0"/>
          </a:p>
          <a:p>
            <a:r>
              <a:rPr lang="en-US" sz="1400" dirty="0"/>
              <a:t>Grace and Glory Lutheran Church, Goshen, KY</a:t>
            </a:r>
            <a:endParaRPr lang="en-US" sz="1400" b="1" dirty="0"/>
          </a:p>
          <a:p>
            <a:r>
              <a:rPr lang="en-US" sz="1400" dirty="0"/>
              <a:t>Hope for Haiti, Naples, FL</a:t>
            </a:r>
            <a:endParaRPr lang="en-US" sz="1400" b="1" dirty="0"/>
          </a:p>
          <a:p>
            <a:r>
              <a:rPr lang="en-US" sz="1400" dirty="0"/>
              <a:t>Kids Against Hunger, Indianapolis, IN</a:t>
            </a:r>
            <a:endParaRPr lang="en-US" sz="1400" b="1" dirty="0"/>
          </a:p>
          <a:p>
            <a:r>
              <a:rPr lang="en-US" sz="1400" dirty="0"/>
              <a:t>New Bethany Baptist Mission, Dania Beach, FL</a:t>
            </a:r>
            <a:endParaRPr lang="en-US" sz="1400" b="1" dirty="0"/>
          </a:p>
          <a:p>
            <a:r>
              <a:rPr lang="en-US" sz="1400" dirty="0"/>
              <a:t>Promise Lutheran Church Women’s Missionary League, Murrieta, CA</a:t>
            </a:r>
            <a:endParaRPr lang="en-US" sz="1400" b="1" dirty="0"/>
          </a:p>
          <a:p>
            <a:r>
              <a:rPr lang="en-US" sz="1400" dirty="0"/>
              <a:t>St. George’s Episcopal Church Centering Prayer Group, Barnesville, GA</a:t>
            </a:r>
            <a:endParaRPr lang="en-US" sz="1400" b="1" dirty="0"/>
          </a:p>
          <a:p>
            <a:r>
              <a:rPr lang="en-US" sz="1400" dirty="0"/>
              <a:t>St. John Lutheran Church, Griffin, GA</a:t>
            </a:r>
            <a:endParaRPr lang="en-US" sz="1400" b="1" dirty="0"/>
          </a:p>
          <a:p>
            <a:r>
              <a:rPr lang="en-US" sz="1400" dirty="0"/>
              <a:t>St. Paul’s Lutheran Church, Ladies Aid Society, Indianapolis, IN</a:t>
            </a:r>
            <a:endParaRPr lang="en-US" sz="1400" b="1" dirty="0"/>
          </a:p>
          <a:p>
            <a:r>
              <a:rPr lang="en-US" sz="1400" dirty="0"/>
              <a:t>Servants of Christ Lutheran Church, Indianapolis, IN</a:t>
            </a:r>
            <a:endParaRPr lang="en-US" sz="1400" b="1" dirty="0"/>
          </a:p>
          <a:p>
            <a:r>
              <a:rPr lang="en-US" sz="1400" dirty="0"/>
              <a:t>Sixth Avenue Baptist Church, Birmingham, AL</a:t>
            </a:r>
            <a:endParaRPr lang="en-US" sz="1400" b="1" dirty="0"/>
          </a:p>
          <a:p>
            <a:r>
              <a:rPr lang="en-US" sz="1400" dirty="0"/>
              <a:t>Trinity Episcopal Church, St. Augustine, FL</a:t>
            </a:r>
            <a:endParaRPr lang="en-US" sz="1400" b="1" dirty="0"/>
          </a:p>
          <a:p>
            <a:r>
              <a:rPr lang="en-US" sz="1400" dirty="0"/>
              <a:t>Zion Lutheran Church and School, New Palestine, IN</a:t>
            </a:r>
            <a:endParaRPr lang="en-US" sz="1400" b="1" dirty="0"/>
          </a:p>
          <a:p>
            <a:r>
              <a:rPr lang="en-US" sz="1400" dirty="0"/>
              <a:t>Corporate and Organizational Donors</a:t>
            </a:r>
            <a:endParaRPr lang="en-US" sz="1400" b="1" dirty="0"/>
          </a:p>
          <a:p>
            <a:r>
              <a:rPr lang="en-US" sz="1400" dirty="0"/>
              <a:t>	Because I’m Beautiful Girls Club, Inc.</a:t>
            </a:r>
            <a:endParaRPr lang="en-US" sz="1400" b="1" dirty="0"/>
          </a:p>
          <a:p>
            <a:r>
              <a:rPr lang="en-US" sz="1400" dirty="0"/>
              <a:t>	Haiti’s Hope, Inc.</a:t>
            </a:r>
            <a:endParaRPr lang="en-US" sz="1400" b="1" dirty="0"/>
          </a:p>
          <a:p>
            <a:r>
              <a:rPr lang="en-US" sz="1400" dirty="0"/>
              <a:t>	Marriott International</a:t>
            </a:r>
            <a:endParaRPr lang="en-US" sz="1400" b="1" dirty="0"/>
          </a:p>
          <a:p>
            <a:r>
              <a:rPr lang="en-US" sz="1400" dirty="0"/>
              <a:t>Thirteen girls are sponsored directly by individual donors.</a:t>
            </a:r>
            <a:endParaRPr lang="en-US" sz="1400" b="1" dirty="0"/>
          </a:p>
          <a:p>
            <a:r>
              <a:rPr lang="en-US" sz="1400" dirty="0"/>
              <a:t>We are also fortunate to have a committed group of consistent individual donors who</a:t>
            </a:r>
            <a:endParaRPr lang="en-US" sz="1400" b="1" dirty="0"/>
          </a:p>
          <a:p>
            <a:r>
              <a:rPr lang="en-US" sz="1400" dirty="0"/>
              <a:t>      believe our work in Haiti is valuable.</a:t>
            </a:r>
            <a:endParaRPr lang="en-US" sz="1400" b="1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19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r>
              <a:rPr lang="en-US" smtClean="0"/>
              <a:t>    </a:t>
            </a:r>
            <a:r>
              <a:rPr 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Overview of completed construction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924800" cy="4495800"/>
          </a:xfrm>
        </p:spPr>
      </p:pic>
    </p:spTree>
    <p:extLst>
      <p:ext uri="{BB962C8B-B14F-4D97-AF65-F5344CB8AC3E}">
        <p14:creationId xmlns:p14="http://schemas.microsoft.com/office/powerpoint/2010/main" val="7601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87362"/>
          </a:xfrm>
        </p:spPr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PHASE I: BELOW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249362"/>
            <a:ext cx="8382000" cy="4465638"/>
          </a:xfrm>
        </p:spPr>
      </p:pic>
      <p:sp>
        <p:nvSpPr>
          <p:cNvPr id="5" name="TextBox 4"/>
          <p:cNvSpPr txBox="1"/>
          <p:nvPr/>
        </p:nvSpPr>
        <p:spPr>
          <a:xfrm>
            <a:off x="533400" y="7620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  </a:t>
            </a:r>
            <a:r>
              <a:rPr lang="en-US" sz="28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PHASE II: ABOVE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r>
              <a:rPr lang="en-US" smtClean="0"/>
              <a:t>                  </a:t>
            </a:r>
            <a:r>
              <a:rPr 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architectural rendition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8305800" cy="3733800"/>
          </a:xfrm>
        </p:spPr>
      </p:pic>
    </p:spTree>
    <p:extLst>
      <p:ext uri="{BB962C8B-B14F-4D97-AF65-F5344CB8AC3E}">
        <p14:creationId xmlns:p14="http://schemas.microsoft.com/office/powerpoint/2010/main" val="7115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earthquake HAPPENED in 2010.</a:t>
            </a:r>
            <a:endParaRPr lang="en-US" dirty="0"/>
          </a:p>
        </p:txBody>
      </p:sp>
      <p:pic>
        <p:nvPicPr>
          <p:cNvPr id="4" name="Content Placeholder 3" descr="earthquake child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95550"/>
            <a:ext cx="3505200" cy="2324100"/>
          </a:xfrm>
        </p:spPr>
      </p:pic>
    </p:spTree>
    <p:extLst>
      <p:ext uri="{BB962C8B-B14F-4D97-AF65-F5344CB8AC3E}">
        <p14:creationId xmlns:p14="http://schemas.microsoft.com/office/powerpoint/2010/main" val="12369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r>
              <a:rPr lang="en-US" smtClean="0"/>
              <a:t>                 </a:t>
            </a:r>
            <a:r>
              <a:rPr 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architectural rendition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8229600" cy="3810000"/>
          </a:xfrm>
        </p:spPr>
      </p:pic>
    </p:spTree>
    <p:extLst>
      <p:ext uri="{BB962C8B-B14F-4D97-AF65-F5344CB8AC3E}">
        <p14:creationId xmlns:p14="http://schemas.microsoft.com/office/powerpoint/2010/main" val="19907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66800"/>
            <a:ext cx="8001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 WE MAKE A LASTING IMPACT ON CAMPUS??</a:t>
            </a:r>
          </a:p>
          <a:p>
            <a:pPr algn="ctr"/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    </a:t>
            </a:r>
            <a:r>
              <a:rPr lang="en-US" sz="2000" dirty="0" smtClean="0"/>
              <a:t>Send Students to Undeveloped Country</a:t>
            </a:r>
          </a:p>
          <a:p>
            <a:endParaRPr lang="en-US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	</a:t>
            </a:r>
            <a:r>
              <a:rPr lang="en-US" sz="2000" dirty="0" smtClean="0"/>
              <a:t>Change Frame of Reference / Carry-Back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Develops Correlation Between Design and Use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Research of Prefab and Shipping Containers, etc.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  Global University Outreach</a:t>
            </a: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5962"/>
          </a:xfrm>
        </p:spPr>
        <p:txBody>
          <a:bodyPr/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UK Led, Interdisciplinary Solutions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00200"/>
            <a:ext cx="6248400" cy="41148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90800" y="1371600"/>
            <a:ext cx="495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Sustainability Council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College of Design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School of Interiors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College of Engineering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Department of Architecture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Graduate Research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 Humanitarian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62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efore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62000" y="2590800"/>
            <a:ext cx="3048000" cy="2286000"/>
          </a:xfrm>
        </p:spPr>
      </p:pic>
      <p:pic>
        <p:nvPicPr>
          <p:cNvPr id="8" name="Content Placeholder 7" descr="Dormitory after the earthquake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rcRect l="15972" r="15972"/>
          <a:stretch>
            <a:fillRect/>
          </a:stretch>
        </p:blipFill>
        <p:spPr>
          <a:xfrm>
            <a:off x="4038600" y="1828800"/>
            <a:ext cx="4038600" cy="445070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GRACE orphanage WAS destroyed</a:t>
            </a:r>
            <a:br>
              <a:rPr lang="en-US" dirty="0" smtClean="0"/>
            </a:br>
            <a:r>
              <a:rPr lang="en-US" dirty="0" smtClean="0"/>
              <a:t>ON January 12, 2010.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ce Missions Logo 0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r="586"/>
          <a:stretch>
            <a:fillRect/>
          </a:stretch>
        </p:blipFill>
        <p:spPr>
          <a:xfrm>
            <a:off x="5334000" y="2362200"/>
            <a:ext cx="2667000" cy="250371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Grace missions INC. FORMED TO  HELP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400" y="16002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smtClean="0"/>
              <a:t>In 2013 Grace Missions </a:t>
            </a:r>
            <a:r>
              <a:rPr lang="en-US" sz="3600" dirty="0"/>
              <a:t>Inc</a:t>
            </a:r>
            <a:r>
              <a:rPr lang="en-US" sz="3600" dirty="0" smtClean="0"/>
              <a:t>. became a </a:t>
            </a:r>
            <a:r>
              <a:rPr lang="en-US" sz="3600" dirty="0"/>
              <a:t>registered 501(c) 3 </a:t>
            </a:r>
            <a:r>
              <a:rPr lang="en-US" sz="3600" dirty="0" smtClean="0"/>
              <a:t>non</a:t>
            </a:r>
            <a:r>
              <a:rPr lang="en-US" sz="3600" dirty="0"/>
              <a:t>-profit Christian charitable organization incorporated in Barnesville, </a:t>
            </a:r>
            <a:r>
              <a:rPr lang="en-US" sz="3600" dirty="0" smtClean="0"/>
              <a:t>GA.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78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15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/>
              <a:t/>
            </a:r>
            <a:br>
              <a:rPr lang="en-US" sz="4900" dirty="0"/>
            </a:br>
            <a:r>
              <a:rPr lang="en-US" sz="4900" dirty="0" smtClean="0"/>
              <a:t>THIS IS where WE 27 girls LIVE!</a:t>
            </a:r>
            <a:br>
              <a:rPr lang="en-US" sz="4900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DSC_02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6629400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  Bruce &amp; The girls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41" y="1600200"/>
            <a:ext cx="6197917" cy="4114800"/>
          </a:xfrm>
        </p:spPr>
      </p:pic>
    </p:spTree>
    <p:extLst>
      <p:ext uri="{BB962C8B-B14F-4D97-AF65-F5344CB8AC3E}">
        <p14:creationId xmlns:p14="http://schemas.microsoft.com/office/powerpoint/2010/main" val="19963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IN OCTOBER, 2014,</a:t>
            </a:r>
            <a:br>
              <a:rPr lang="en-US" sz="2400" dirty="0"/>
            </a:br>
            <a:r>
              <a:rPr lang="en-US" sz="2400" dirty="0"/>
              <a:t>WE PURCHASED A HOME ON ONE ACRE IN</a:t>
            </a:r>
            <a:br>
              <a:rPr lang="en-US" sz="2400" dirty="0"/>
            </a:br>
            <a:r>
              <a:rPr lang="en-US" sz="2400" dirty="0"/>
              <a:t>BON REPOS, A RESIDENTIAL AREA IN PORT-AU-PRINCE </a:t>
            </a:r>
          </a:p>
        </p:txBody>
      </p:sp>
      <p:pic>
        <p:nvPicPr>
          <p:cNvPr id="4" name="Content Placeholder 3" descr="DSC_0860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81200"/>
            <a:ext cx="4876800" cy="3276600"/>
          </a:xfrm>
        </p:spPr>
      </p:pic>
      <p:sp>
        <p:nvSpPr>
          <p:cNvPr id="3" name="TextBox 2"/>
          <p:cNvSpPr txBox="1"/>
          <p:nvPr/>
        </p:nvSpPr>
        <p:spPr>
          <a:xfrm>
            <a:off x="685800" y="58674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girls call it </a:t>
            </a:r>
            <a:r>
              <a:rPr lang="en-US" sz="2800" i="1" dirty="0" smtClean="0"/>
              <a:t>Chez Moi</a:t>
            </a:r>
            <a:r>
              <a:rPr lang="en-US" sz="2800" dirty="0" smtClean="0"/>
              <a:t>; that’s French for “My Home.”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68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5972"/>
          <a:stretch>
            <a:fillRect/>
          </a:stretch>
        </p:blipFill>
        <p:spPr>
          <a:xfrm>
            <a:off x="609600" y="1219200"/>
            <a:ext cx="3733800" cy="4114800"/>
          </a:xfrm>
        </p:spPr>
      </p:pic>
      <p:pic>
        <p:nvPicPr>
          <p:cNvPr id="6" name="Content Placeholder 5" descr="IMG_0677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5972"/>
          <a:stretch>
            <a:fillRect/>
          </a:stretch>
        </p:blipFill>
        <p:spPr>
          <a:xfrm>
            <a:off x="4724400" y="1219200"/>
            <a:ext cx="3733800" cy="4114800"/>
          </a:xfrm>
        </p:spPr>
      </p:pic>
      <p:sp>
        <p:nvSpPr>
          <p:cNvPr id="2" name="TextBox 1"/>
          <p:cNvSpPr txBox="1"/>
          <p:nvPr/>
        </p:nvSpPr>
        <p:spPr>
          <a:xfrm>
            <a:off x="2895600" y="5715000"/>
            <a:ext cx="38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FRONT PORCH, FRONT ROOM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86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xmlns:p14="http://schemas.microsoft.com/office/powerpoint/2010/main"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6061</TotalTime>
  <Words>553</Words>
  <Application>Microsoft Macintosh PowerPoint</Application>
  <PresentationFormat>On-screen Show (4:3)</PresentationFormat>
  <Paragraphs>153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Arial Narrow</vt:lpstr>
      <vt:lpstr>Calibri</vt:lpstr>
      <vt:lpstr>Horizon</vt:lpstr>
      <vt:lpstr>PowerPoint Presentation</vt:lpstr>
      <vt:lpstr>              Marie’s House of grace, 1994   </vt:lpstr>
      <vt:lpstr>The earthquake HAPPENED in 2010.</vt:lpstr>
      <vt:lpstr>GRACE orphanage WAS destroyed ON January 12, 2010.</vt:lpstr>
      <vt:lpstr>Grace missions INC. FORMED TO  HELP</vt:lpstr>
      <vt:lpstr>      THIS IS where WE 27 girls LIVE!  </vt:lpstr>
      <vt:lpstr>                      Bruce &amp; The girls</vt:lpstr>
      <vt:lpstr>IN OCTOBER, 2014, WE PURCHASED A HOME ON ONE ACRE IN BON REPOS, A RESIDENTIAL AREA IN PORT-AU-PRINCE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Now we wait on our bus—Yes!!</vt:lpstr>
      <vt:lpstr>                        School is the best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Overview of completed construction</vt:lpstr>
      <vt:lpstr> PHASE I: BELOW</vt:lpstr>
      <vt:lpstr>                  architectural rendition</vt:lpstr>
      <vt:lpstr>                 architectural rendition</vt:lpstr>
      <vt:lpstr>PowerPoint Presentation</vt:lpstr>
      <vt:lpstr>       UK Led, Interdisciplinary Solutions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Home for Grace Orphanage for Girls</dc:title>
  <dc:creator>Andrew Harnack</dc:creator>
  <cp:lastModifiedBy>Steve Hayes</cp:lastModifiedBy>
  <cp:revision>245</cp:revision>
  <cp:lastPrinted>2015-03-28T09:04:41Z</cp:lastPrinted>
  <dcterms:created xsi:type="dcterms:W3CDTF">2013-03-10T21:25:48Z</dcterms:created>
  <dcterms:modified xsi:type="dcterms:W3CDTF">2017-05-05T17:18:20Z</dcterms:modified>
</cp:coreProperties>
</file>